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 varScale="1">
        <p:scale>
          <a:sx n="18" d="100"/>
          <a:sy n="18" d="100"/>
        </p:scale>
        <p:origin x="19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D469-CAF1-9348-AA9D-71B7A5635ADD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830559" y="397040"/>
            <a:ext cx="42230082" cy="3766466"/>
            <a:chOff x="830559" y="869112"/>
            <a:chExt cx="42230082" cy="3766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2"/>
              <a:ext cx="42230082" cy="3766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64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209568" y="1439837"/>
              <a:ext cx="3549196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0" dirty="0">
                  <a:latin typeface="Helvetica" pitchFamily="2" charset="0"/>
                </a:rPr>
                <a:t>Mapping the Wild in 3D: LiDAR Insights into Forest Ecology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950367" y="3676371"/>
              <a:ext cx="242264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elvetica" pitchFamily="2" charset="0"/>
                </a:rPr>
                <a:t>Fei Zhang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Rob Chancia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Josie Clapp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Richard MacKenzie</a:t>
              </a:r>
              <a:r>
                <a:rPr lang="en-US" sz="5400" baseline="30000" dirty="0">
                  <a:latin typeface="Helvetica" pitchFamily="2" charset="0"/>
                </a:rPr>
                <a:t>2</a:t>
              </a:r>
              <a:r>
                <a:rPr lang="en-US" sz="5400" dirty="0">
                  <a:latin typeface="Helvetica" pitchFamily="2" charset="0"/>
                </a:rPr>
                <a:t>, Jan van Aardt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endParaRPr lang="en-US" sz="5400" dirty="0">
                <a:latin typeface="Helvetica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06" y="1052672"/>
              <a:ext cx="2799182" cy="24663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B2CED68-2E87-4E9F-4B16-1B25AD1A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46125" y="1161230"/>
              <a:ext cx="2066499" cy="2248838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0146" y="3589991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5829B2-B61C-0109-FEDF-3FED294D9018}"/>
                </a:ext>
              </a:extLst>
            </p:cNvPr>
            <p:cNvSpPr txBox="1"/>
            <p:nvPr/>
          </p:nvSpPr>
          <p:spPr>
            <a:xfrm>
              <a:off x="37512536" y="3469412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657E-F7F1-23ED-61ED-58F54A44CDBA}"/>
                </a:ext>
              </a:extLst>
            </p:cNvPr>
            <p:cNvSpPr txBox="1"/>
            <p:nvPr/>
          </p:nvSpPr>
          <p:spPr>
            <a:xfrm>
              <a:off x="39346946" y="3112451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2</a:t>
              </a:r>
            </a:p>
          </p:txBody>
        </p:sp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57E88C-D303-267E-4AFE-FB1EA234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06782" y="3572219"/>
              <a:ext cx="3858048" cy="89144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830559" y="4540205"/>
            <a:ext cx="11496908" cy="559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 algn="ctr"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>
              <a:tabLst>
                <a:tab pos="11264900" algn="l"/>
              </a:tabLst>
            </a:pPr>
            <a:r>
              <a:rPr lang="en-US" sz="40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" name="Rectangle 2" descr="Envelope and candle">
            <a:extLst>
              <a:ext uri="{FF2B5EF4-FFF2-40B4-BE49-F238E27FC236}">
                <a16:creationId xmlns:a16="http://schemas.microsoft.com/office/drawing/2014/main" id="{0171B4B8-7474-5935-6735-44C664A16632}"/>
              </a:ext>
            </a:extLst>
          </p:cNvPr>
          <p:cNvSpPr/>
          <p:nvPr/>
        </p:nvSpPr>
        <p:spPr>
          <a:xfrm>
            <a:off x="30033611" y="21889874"/>
            <a:ext cx="13027030" cy="10464008"/>
          </a:xfrm>
          <a:prstGeom prst="rect">
            <a:avLst/>
          </a:prstGeom>
          <a:blipFill dpi="0" rotWithShape="1"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830559" y="10439522"/>
            <a:ext cx="11496908" cy="21914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Scanning the Wild: Sites, LiDAR, and 3D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/>
          <p:nvPr/>
        </p:nvSpPr>
        <p:spPr>
          <a:xfrm>
            <a:off x="12658913" y="4540205"/>
            <a:ext cx="17068449" cy="27813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3"/>
            </a:pPr>
            <a:r>
              <a:rPr lang="en-US" sz="4400" b="1" dirty="0">
                <a:solidFill>
                  <a:schemeClr val="tx1"/>
                </a:solidFill>
              </a:rPr>
              <a:t>Semi-Automated LiDAR Annotation</a:t>
            </a:r>
          </a:p>
          <a:p>
            <a:pPr algn="ctr"/>
            <a:r>
              <a:rPr lang="en-US" sz="4000" i="1" dirty="0">
                <a:solidFill>
                  <a:schemeClr val="tx1"/>
                </a:solidFill>
              </a:rPr>
              <a:t>Faster, smarter, accurate, and scalable</a:t>
            </a: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3D84E-671B-ADAA-A005-406CF3939A2F}"/>
              </a:ext>
            </a:extLst>
          </p:cNvPr>
          <p:cNvSpPr/>
          <p:nvPr/>
        </p:nvSpPr>
        <p:spPr>
          <a:xfrm>
            <a:off x="30033611" y="4540206"/>
            <a:ext cx="13027030" cy="16989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Results, Highlights &amp; Future Work</a:t>
            </a:r>
          </a:p>
        </p:txBody>
      </p:sp>
      <p:pic>
        <p:nvPicPr>
          <p:cNvPr id="18" name="Picture 17" descr="A camera on a tripod&#10;&#10;AI-generated content may be incorrect.">
            <a:extLst>
              <a:ext uri="{FF2B5EF4-FFF2-40B4-BE49-F238E27FC236}">
                <a16:creationId xmlns:a16="http://schemas.microsoft.com/office/drawing/2014/main" id="{9A9A01DA-A225-21F9-AF93-1D3E88FD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522" y="11271113"/>
            <a:ext cx="4205608" cy="685538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D0C4016-3738-0B5D-0496-C2646C5C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52877"/>
              </p:ext>
            </p:extLst>
          </p:nvPr>
        </p:nvGraphicFramePr>
        <p:xfrm>
          <a:off x="7351673" y="11184615"/>
          <a:ext cx="4662942" cy="616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670081">
                  <a:extLst>
                    <a:ext uri="{9D8B030D-6E8A-4147-A177-3AD203B41FA5}">
                      <a16:colId xmlns:a16="http://schemas.microsoft.com/office/drawing/2014/main" val="3749162480"/>
                    </a:ext>
                  </a:extLst>
                </a:gridCol>
                <a:gridCol w="1992861">
                  <a:extLst>
                    <a:ext uri="{9D8B030D-6E8A-4147-A177-3AD203B41FA5}">
                      <a16:colId xmlns:a16="http://schemas.microsoft.com/office/drawing/2014/main" val="2426853603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Wavelength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905 nm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154153642"/>
                  </a:ext>
                </a:extLst>
              </a:tr>
              <a:tr h="57998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Max range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 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785995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Range error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30 mm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226164992"/>
                  </a:ext>
                </a:extLst>
              </a:tr>
              <a:tr h="59233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Beam divergence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0.86°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450094243"/>
                  </a:ext>
                </a:extLst>
              </a:tr>
              <a:tr h="902205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resolution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0.25°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626946883"/>
                  </a:ext>
                </a:extLst>
              </a:tr>
              <a:tr h="68061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coverage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360° × 270°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54315597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Scan duration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33 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051772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Mass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3.9 kg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4005367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7FE99B-77CC-1339-796B-BC4159031A68}"/>
              </a:ext>
            </a:extLst>
          </p:cNvPr>
          <p:cNvSpPr txBox="1"/>
          <p:nvPr/>
        </p:nvSpPr>
        <p:spPr>
          <a:xfrm>
            <a:off x="950367" y="15343233"/>
            <a:ext cx="6021642" cy="2062103"/>
          </a:xfrm>
          <a:custGeom>
            <a:avLst/>
            <a:gdLst>
              <a:gd name="connsiteX0" fmla="*/ 0 w 6021642"/>
              <a:gd name="connsiteY0" fmla="*/ 0 h 2062103"/>
              <a:gd name="connsiteX1" fmla="*/ 729288 w 6021642"/>
              <a:gd name="connsiteY1" fmla="*/ 0 h 2062103"/>
              <a:gd name="connsiteX2" fmla="*/ 1458576 w 6021642"/>
              <a:gd name="connsiteY2" fmla="*/ 0 h 2062103"/>
              <a:gd name="connsiteX3" fmla="*/ 2007214 w 6021642"/>
              <a:gd name="connsiteY3" fmla="*/ 0 h 2062103"/>
              <a:gd name="connsiteX4" fmla="*/ 2495636 w 6021642"/>
              <a:gd name="connsiteY4" fmla="*/ 0 h 2062103"/>
              <a:gd name="connsiteX5" fmla="*/ 3285140 w 6021642"/>
              <a:gd name="connsiteY5" fmla="*/ 0 h 2062103"/>
              <a:gd name="connsiteX6" fmla="*/ 4074644 w 6021642"/>
              <a:gd name="connsiteY6" fmla="*/ 0 h 2062103"/>
              <a:gd name="connsiteX7" fmla="*/ 4683499 w 6021642"/>
              <a:gd name="connsiteY7" fmla="*/ 0 h 2062103"/>
              <a:gd name="connsiteX8" fmla="*/ 5232138 w 6021642"/>
              <a:gd name="connsiteY8" fmla="*/ 0 h 2062103"/>
              <a:gd name="connsiteX9" fmla="*/ 6021642 w 6021642"/>
              <a:gd name="connsiteY9" fmla="*/ 0 h 2062103"/>
              <a:gd name="connsiteX10" fmla="*/ 6021642 w 6021642"/>
              <a:gd name="connsiteY10" fmla="*/ 666747 h 2062103"/>
              <a:gd name="connsiteX11" fmla="*/ 6021642 w 6021642"/>
              <a:gd name="connsiteY11" fmla="*/ 1333493 h 2062103"/>
              <a:gd name="connsiteX12" fmla="*/ 6021642 w 6021642"/>
              <a:gd name="connsiteY12" fmla="*/ 2062103 h 2062103"/>
              <a:gd name="connsiteX13" fmla="*/ 5533220 w 6021642"/>
              <a:gd name="connsiteY13" fmla="*/ 2062103 h 2062103"/>
              <a:gd name="connsiteX14" fmla="*/ 5044798 w 6021642"/>
              <a:gd name="connsiteY14" fmla="*/ 2062103 h 2062103"/>
              <a:gd name="connsiteX15" fmla="*/ 4496159 w 6021642"/>
              <a:gd name="connsiteY15" fmla="*/ 2062103 h 2062103"/>
              <a:gd name="connsiteX16" fmla="*/ 3887304 w 6021642"/>
              <a:gd name="connsiteY16" fmla="*/ 2062103 h 2062103"/>
              <a:gd name="connsiteX17" fmla="*/ 3097800 w 6021642"/>
              <a:gd name="connsiteY17" fmla="*/ 2062103 h 2062103"/>
              <a:gd name="connsiteX18" fmla="*/ 2549162 w 6021642"/>
              <a:gd name="connsiteY18" fmla="*/ 2062103 h 2062103"/>
              <a:gd name="connsiteX19" fmla="*/ 1880090 w 6021642"/>
              <a:gd name="connsiteY19" fmla="*/ 2062103 h 2062103"/>
              <a:gd name="connsiteX20" fmla="*/ 1150803 w 6021642"/>
              <a:gd name="connsiteY20" fmla="*/ 2062103 h 2062103"/>
              <a:gd name="connsiteX21" fmla="*/ 602164 w 6021642"/>
              <a:gd name="connsiteY21" fmla="*/ 2062103 h 2062103"/>
              <a:gd name="connsiteX22" fmla="*/ 0 w 6021642"/>
              <a:gd name="connsiteY22" fmla="*/ 2062103 h 2062103"/>
              <a:gd name="connsiteX23" fmla="*/ 0 w 6021642"/>
              <a:gd name="connsiteY23" fmla="*/ 1374735 h 2062103"/>
              <a:gd name="connsiteX24" fmla="*/ 0 w 6021642"/>
              <a:gd name="connsiteY24" fmla="*/ 646126 h 2062103"/>
              <a:gd name="connsiteX25" fmla="*/ 0 w 6021642"/>
              <a:gd name="connsiteY25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21642" h="2062103" fill="none" extrusionOk="0">
                <a:moveTo>
                  <a:pt x="0" y="0"/>
                </a:moveTo>
                <a:cubicBezTo>
                  <a:pt x="279452" y="-17580"/>
                  <a:pt x="438530" y="22971"/>
                  <a:pt x="729288" y="0"/>
                </a:cubicBezTo>
                <a:cubicBezTo>
                  <a:pt x="1020046" y="-22971"/>
                  <a:pt x="1267369" y="-21763"/>
                  <a:pt x="1458576" y="0"/>
                </a:cubicBezTo>
                <a:cubicBezTo>
                  <a:pt x="1649783" y="21763"/>
                  <a:pt x="1793683" y="6845"/>
                  <a:pt x="2007214" y="0"/>
                </a:cubicBezTo>
                <a:cubicBezTo>
                  <a:pt x="2220745" y="-6845"/>
                  <a:pt x="2353973" y="2103"/>
                  <a:pt x="2495636" y="0"/>
                </a:cubicBezTo>
                <a:cubicBezTo>
                  <a:pt x="2637299" y="-2103"/>
                  <a:pt x="2979508" y="21058"/>
                  <a:pt x="3285140" y="0"/>
                </a:cubicBezTo>
                <a:cubicBezTo>
                  <a:pt x="3590772" y="-21058"/>
                  <a:pt x="3754932" y="-29496"/>
                  <a:pt x="4074644" y="0"/>
                </a:cubicBezTo>
                <a:cubicBezTo>
                  <a:pt x="4394356" y="29496"/>
                  <a:pt x="4489083" y="5338"/>
                  <a:pt x="4683499" y="0"/>
                </a:cubicBezTo>
                <a:cubicBezTo>
                  <a:pt x="4877916" y="-5338"/>
                  <a:pt x="5058056" y="-15042"/>
                  <a:pt x="5232138" y="0"/>
                </a:cubicBezTo>
                <a:cubicBezTo>
                  <a:pt x="5406220" y="15042"/>
                  <a:pt x="5701699" y="-6847"/>
                  <a:pt x="6021642" y="0"/>
                </a:cubicBezTo>
                <a:cubicBezTo>
                  <a:pt x="5997188" y="273794"/>
                  <a:pt x="5992874" y="472430"/>
                  <a:pt x="6021642" y="666747"/>
                </a:cubicBezTo>
                <a:cubicBezTo>
                  <a:pt x="6050410" y="861064"/>
                  <a:pt x="5999620" y="1021724"/>
                  <a:pt x="6021642" y="1333493"/>
                </a:cubicBezTo>
                <a:cubicBezTo>
                  <a:pt x="6043664" y="1645262"/>
                  <a:pt x="6044371" y="1894475"/>
                  <a:pt x="6021642" y="2062103"/>
                </a:cubicBezTo>
                <a:cubicBezTo>
                  <a:pt x="5871468" y="2058508"/>
                  <a:pt x="5694068" y="2086136"/>
                  <a:pt x="5533220" y="2062103"/>
                </a:cubicBezTo>
                <a:cubicBezTo>
                  <a:pt x="5372372" y="2038070"/>
                  <a:pt x="5287314" y="2038042"/>
                  <a:pt x="5044798" y="2062103"/>
                </a:cubicBezTo>
                <a:cubicBezTo>
                  <a:pt x="4802282" y="2086164"/>
                  <a:pt x="4741569" y="2071896"/>
                  <a:pt x="4496159" y="2062103"/>
                </a:cubicBezTo>
                <a:cubicBezTo>
                  <a:pt x="4250749" y="2052310"/>
                  <a:pt x="4027830" y="2091115"/>
                  <a:pt x="3887304" y="2062103"/>
                </a:cubicBezTo>
                <a:cubicBezTo>
                  <a:pt x="3746779" y="2033091"/>
                  <a:pt x="3257951" y="2040447"/>
                  <a:pt x="3097800" y="2062103"/>
                </a:cubicBezTo>
                <a:cubicBezTo>
                  <a:pt x="2937649" y="2083759"/>
                  <a:pt x="2683058" y="2079585"/>
                  <a:pt x="2549162" y="2062103"/>
                </a:cubicBezTo>
                <a:cubicBezTo>
                  <a:pt x="2415266" y="2044621"/>
                  <a:pt x="2052273" y="2049747"/>
                  <a:pt x="1880090" y="2062103"/>
                </a:cubicBezTo>
                <a:cubicBezTo>
                  <a:pt x="1707907" y="2074459"/>
                  <a:pt x="1400683" y="2093189"/>
                  <a:pt x="1150803" y="2062103"/>
                </a:cubicBezTo>
                <a:cubicBezTo>
                  <a:pt x="900923" y="2031017"/>
                  <a:pt x="713201" y="2067651"/>
                  <a:pt x="602164" y="2062103"/>
                </a:cubicBezTo>
                <a:cubicBezTo>
                  <a:pt x="491127" y="2056555"/>
                  <a:pt x="206905" y="2086923"/>
                  <a:pt x="0" y="2062103"/>
                </a:cubicBezTo>
                <a:cubicBezTo>
                  <a:pt x="-16815" y="1730804"/>
                  <a:pt x="-23946" y="1622645"/>
                  <a:pt x="0" y="1374735"/>
                </a:cubicBezTo>
                <a:cubicBezTo>
                  <a:pt x="23946" y="1126825"/>
                  <a:pt x="-13290" y="937411"/>
                  <a:pt x="0" y="646126"/>
                </a:cubicBezTo>
                <a:cubicBezTo>
                  <a:pt x="13290" y="354841"/>
                  <a:pt x="25832" y="286483"/>
                  <a:pt x="0" y="0"/>
                </a:cubicBezTo>
                <a:close/>
              </a:path>
              <a:path w="6021642" h="2062103" stroke="0" extrusionOk="0">
                <a:moveTo>
                  <a:pt x="0" y="0"/>
                </a:moveTo>
                <a:cubicBezTo>
                  <a:pt x="140426" y="15440"/>
                  <a:pt x="360175" y="-3741"/>
                  <a:pt x="488422" y="0"/>
                </a:cubicBezTo>
                <a:cubicBezTo>
                  <a:pt x="616669" y="3741"/>
                  <a:pt x="813184" y="-3467"/>
                  <a:pt x="976844" y="0"/>
                </a:cubicBezTo>
                <a:cubicBezTo>
                  <a:pt x="1140504" y="3467"/>
                  <a:pt x="1558445" y="-27799"/>
                  <a:pt x="1766348" y="0"/>
                </a:cubicBezTo>
                <a:cubicBezTo>
                  <a:pt x="1974251" y="27799"/>
                  <a:pt x="2054683" y="312"/>
                  <a:pt x="2314987" y="0"/>
                </a:cubicBezTo>
                <a:cubicBezTo>
                  <a:pt x="2575291" y="-312"/>
                  <a:pt x="2743932" y="-12590"/>
                  <a:pt x="3104491" y="0"/>
                </a:cubicBezTo>
                <a:cubicBezTo>
                  <a:pt x="3465050" y="12590"/>
                  <a:pt x="3497928" y="15862"/>
                  <a:pt x="3713346" y="0"/>
                </a:cubicBezTo>
                <a:cubicBezTo>
                  <a:pt x="3928765" y="-15862"/>
                  <a:pt x="4279713" y="-8788"/>
                  <a:pt x="4442634" y="0"/>
                </a:cubicBezTo>
                <a:cubicBezTo>
                  <a:pt x="4605555" y="8788"/>
                  <a:pt x="4789628" y="-14458"/>
                  <a:pt x="5111705" y="0"/>
                </a:cubicBezTo>
                <a:cubicBezTo>
                  <a:pt x="5433782" y="14458"/>
                  <a:pt x="5705412" y="-34917"/>
                  <a:pt x="6021642" y="0"/>
                </a:cubicBezTo>
                <a:cubicBezTo>
                  <a:pt x="6005888" y="191694"/>
                  <a:pt x="5993316" y="511212"/>
                  <a:pt x="6021642" y="728610"/>
                </a:cubicBezTo>
                <a:cubicBezTo>
                  <a:pt x="6049969" y="946008"/>
                  <a:pt x="6030749" y="1196685"/>
                  <a:pt x="6021642" y="1354114"/>
                </a:cubicBezTo>
                <a:cubicBezTo>
                  <a:pt x="6012535" y="1511543"/>
                  <a:pt x="6009353" y="1816508"/>
                  <a:pt x="6021642" y="2062103"/>
                </a:cubicBezTo>
                <a:cubicBezTo>
                  <a:pt x="5821907" y="2055311"/>
                  <a:pt x="5693593" y="2077013"/>
                  <a:pt x="5473004" y="2062103"/>
                </a:cubicBezTo>
                <a:cubicBezTo>
                  <a:pt x="5252415" y="2047193"/>
                  <a:pt x="5058323" y="2050663"/>
                  <a:pt x="4683499" y="2062103"/>
                </a:cubicBezTo>
                <a:cubicBezTo>
                  <a:pt x="4308676" y="2073543"/>
                  <a:pt x="4329991" y="2039636"/>
                  <a:pt x="4074644" y="2062103"/>
                </a:cubicBezTo>
                <a:cubicBezTo>
                  <a:pt x="3819298" y="2084570"/>
                  <a:pt x="3599361" y="2043798"/>
                  <a:pt x="3405573" y="2062103"/>
                </a:cubicBezTo>
                <a:cubicBezTo>
                  <a:pt x="3211785" y="2080408"/>
                  <a:pt x="3063895" y="2066144"/>
                  <a:pt x="2917151" y="2062103"/>
                </a:cubicBezTo>
                <a:cubicBezTo>
                  <a:pt x="2770407" y="2058062"/>
                  <a:pt x="2348954" y="2089802"/>
                  <a:pt x="2187863" y="2062103"/>
                </a:cubicBezTo>
                <a:cubicBezTo>
                  <a:pt x="2026772" y="2034404"/>
                  <a:pt x="1766780" y="2083465"/>
                  <a:pt x="1458576" y="2062103"/>
                </a:cubicBezTo>
                <a:cubicBezTo>
                  <a:pt x="1150372" y="2040741"/>
                  <a:pt x="1143309" y="2043675"/>
                  <a:pt x="849721" y="2062103"/>
                </a:cubicBezTo>
                <a:cubicBezTo>
                  <a:pt x="556134" y="2080531"/>
                  <a:pt x="216757" y="2041693"/>
                  <a:pt x="0" y="2062103"/>
                </a:cubicBezTo>
                <a:cubicBezTo>
                  <a:pt x="10708" y="1842211"/>
                  <a:pt x="-20540" y="1726923"/>
                  <a:pt x="0" y="1415977"/>
                </a:cubicBezTo>
                <a:cubicBezTo>
                  <a:pt x="20540" y="1105031"/>
                  <a:pt x="15105" y="1034507"/>
                  <a:pt x="0" y="707989"/>
                </a:cubicBezTo>
                <a:cubicBezTo>
                  <a:pt x="-15105" y="381471"/>
                  <a:pt x="-11946" y="252259"/>
                  <a:pt x="0" y="0"/>
                </a:cubicBezTo>
                <a:close/>
              </a:path>
            </a:pathLst>
          </a:custGeom>
          <a:solidFill>
            <a:srgbClr val="FFF2CC">
              <a:alpha val="76863"/>
            </a:srgb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99581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cs typeface="Times New Roman" panose="02020603050405020304" pitchFamily="18" charset="0"/>
              </a:rPr>
              <a:t>Canopy Biomass LiDAR version 2.0 </a:t>
            </a:r>
            <a:r>
              <a:rPr lang="en-US" sz="3200" dirty="0">
                <a:cs typeface="Times New Roman" panose="02020603050405020304" pitchFamily="18" charset="0"/>
              </a:rPr>
              <a:t>built by the UMass Boston, conception by the </a:t>
            </a:r>
            <a:r>
              <a:rPr lang="en-US" sz="3200" b="0" i="0" dirty="0">
                <a:effectLst/>
                <a:latin typeface="Google Sans"/>
              </a:rPr>
              <a:t>KU Leuven</a:t>
            </a:r>
            <a:r>
              <a:rPr lang="en-US" sz="3200" dirty="0">
                <a:cs typeface="Times New Roman" panose="02020603050405020304" pitchFamily="18" charset="0"/>
              </a:rPr>
              <a:t>, and prototyped by RIT.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C898D8C-CA6D-46EC-30CA-08A9E01B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29276"/>
              </p:ext>
            </p:extLst>
          </p:nvPr>
        </p:nvGraphicFramePr>
        <p:xfrm>
          <a:off x="1048272" y="17607597"/>
          <a:ext cx="11006207" cy="14654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3226">
                  <a:extLst>
                    <a:ext uri="{9D8B030D-6E8A-4147-A177-3AD203B41FA5}">
                      <a16:colId xmlns:a16="http://schemas.microsoft.com/office/drawing/2014/main" val="2883791457"/>
                    </a:ext>
                  </a:extLst>
                </a:gridCol>
                <a:gridCol w="837122">
                  <a:extLst>
                    <a:ext uri="{9D8B030D-6E8A-4147-A177-3AD203B41FA5}">
                      <a16:colId xmlns:a16="http://schemas.microsoft.com/office/drawing/2014/main" val="1196832673"/>
                    </a:ext>
                  </a:extLst>
                </a:gridCol>
                <a:gridCol w="5555859">
                  <a:extLst>
                    <a:ext uri="{9D8B030D-6E8A-4147-A177-3AD203B41FA5}">
                      <a16:colId xmlns:a16="http://schemas.microsoft.com/office/drawing/2014/main" val="4046081928"/>
                    </a:ext>
                  </a:extLst>
                </a:gridCol>
              </a:tblGrid>
              <a:tr h="318231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136"/>
                  </a:ext>
                </a:extLst>
              </a:tr>
              <a:tr h="572031">
                <a:tc>
                  <a:txBody>
                    <a:bodyPr/>
                    <a:lstStyle/>
                    <a:p>
                      <a:r>
                        <a:rPr lang="en-US" sz="2800" dirty="0"/>
                        <a:t>Field of View of the CBL LiDAR.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Scan Pattern Projected onto a 3D Sphere.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2800" dirty="0"/>
                        <a:t>Scan Pattern Projected onto a 3D Sphere.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06266"/>
                  </a:ext>
                </a:extLst>
              </a:tr>
              <a:tr h="5316080"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7643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Experimental Sites: Harvard Forest, USA (42°30′N, 72°12′W) and mangrove forests in Palau (7°31′49″N, 134°33′53″E), representing temperate and tropical ecosystems.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73571"/>
                  </a:ext>
                </a:extLst>
              </a:tr>
              <a:tr h="2963140"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2945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Raw terrestrial LiDAR point clouds from Harvard Forest (left) and the mangrove forest of Palau (right).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41239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250F0FA6-1F25-683E-0497-8F2696994FB0}"/>
              </a:ext>
            </a:extLst>
          </p:cNvPr>
          <p:cNvGrpSpPr/>
          <p:nvPr/>
        </p:nvGrpSpPr>
        <p:grpSpPr>
          <a:xfrm>
            <a:off x="1048270" y="17161926"/>
            <a:ext cx="11006209" cy="13993244"/>
            <a:chOff x="3012537" y="16621473"/>
            <a:chExt cx="11006209" cy="13993244"/>
          </a:xfrm>
        </p:grpSpPr>
        <p:pic>
          <p:nvPicPr>
            <p:cNvPr id="35" name="Picture 34" descr="A colorful sphere with grids&#10;&#10;AI-generated content may be incorrect.">
              <a:extLst>
                <a:ext uri="{FF2B5EF4-FFF2-40B4-BE49-F238E27FC236}">
                  <a16:creationId xmlns:a16="http://schemas.microsoft.com/office/drawing/2014/main" id="{F9711BB2-C617-CD49-21B2-F43B2712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4878" y="16621473"/>
              <a:ext cx="3779562" cy="3530361"/>
            </a:xfrm>
            <a:prstGeom prst="rect">
              <a:avLst/>
            </a:prstGeom>
          </p:spPr>
        </p:pic>
        <p:pic>
          <p:nvPicPr>
            <p:cNvPr id="38" name="Picture 37" descr="A diagram of a circle with a green center and black text&#10;&#10;AI-generated content may be incorrect.">
              <a:extLst>
                <a:ext uri="{FF2B5EF4-FFF2-40B4-BE49-F238E27FC236}">
                  <a16:creationId xmlns:a16="http://schemas.microsoft.com/office/drawing/2014/main" id="{563A2A48-BA49-D059-B71A-26423864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6042" y="16864883"/>
              <a:ext cx="3383110" cy="338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0DC7DA-951F-EF17-27E3-097B359C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2537" y="20895147"/>
              <a:ext cx="11006209" cy="512059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8C957E-1197-AF4B-B810-70A36C84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7426" y="27704917"/>
              <a:ext cx="5151830" cy="2909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F59806-3BCF-BE87-C416-EB15F673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0029" y="27692542"/>
              <a:ext cx="5151830" cy="2922175"/>
            </a:xfrm>
            <a:prstGeom prst="rect">
              <a:avLst/>
            </a:prstGeom>
          </p:spPr>
        </p:pic>
      </p:grpSp>
      <p:graphicFrame>
        <p:nvGraphicFramePr>
          <p:cNvPr id="2056" name="Table 2055">
            <a:extLst>
              <a:ext uri="{FF2B5EF4-FFF2-40B4-BE49-F238E27FC236}">
                <a16:creationId xmlns:a16="http://schemas.microsoft.com/office/drawing/2014/main" id="{45F41C86-F384-8029-C3F2-599520A7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639539"/>
              </p:ext>
            </p:extLst>
          </p:nvPr>
        </p:nvGraphicFramePr>
        <p:xfrm>
          <a:off x="13282690" y="6274627"/>
          <a:ext cx="16095710" cy="14707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7435">
                  <a:extLst>
                    <a:ext uri="{9D8B030D-6E8A-4147-A177-3AD203B41FA5}">
                      <a16:colId xmlns:a16="http://schemas.microsoft.com/office/drawing/2014/main" val="2834681586"/>
                    </a:ext>
                  </a:extLst>
                </a:gridCol>
                <a:gridCol w="6644965">
                  <a:extLst>
                    <a:ext uri="{9D8B030D-6E8A-4147-A177-3AD203B41FA5}">
                      <a16:colId xmlns:a16="http://schemas.microsoft.com/office/drawing/2014/main" val="4197882099"/>
                    </a:ext>
                  </a:extLst>
                </a:gridCol>
                <a:gridCol w="672362">
                  <a:extLst>
                    <a:ext uri="{9D8B030D-6E8A-4147-A177-3AD203B41FA5}">
                      <a16:colId xmlns:a16="http://schemas.microsoft.com/office/drawing/2014/main" val="418456284"/>
                    </a:ext>
                  </a:extLst>
                </a:gridCol>
                <a:gridCol w="4140948">
                  <a:extLst>
                    <a:ext uri="{9D8B030D-6E8A-4147-A177-3AD203B41FA5}">
                      <a16:colId xmlns:a16="http://schemas.microsoft.com/office/drawing/2014/main" val="3113462876"/>
                    </a:ext>
                  </a:extLst>
                </a:gridCol>
              </a:tblGrid>
              <a:tr h="483127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94977"/>
                  </a:ext>
                </a:extLst>
              </a:tr>
              <a:tr h="4307783">
                <a:tc gridSpan="4">
                  <a:txBody>
                    <a:bodyPr/>
                    <a:lstStyle/>
                    <a:p>
                      <a:r>
                        <a:rPr lang="en-US" sz="3600" dirty="0"/>
                        <a:t>We introduce a three-stage pipeline for efficient 3D point cloud annotation:</a:t>
                      </a:r>
                    </a:p>
                    <a:p>
                      <a:pPr marL="742950" indent="-742950">
                        <a:buAutoNum type="arabicPeriod"/>
                      </a:pPr>
                      <a:r>
                        <a:rPr lang="en-US" sz="3600" b="1" dirty="0"/>
                        <a:t>Spherical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TLS point clouds are unwrapped into 2D spherical maps based on azimuth and elevation, capturing features like intensity, range, and surface </a:t>
                      </a:r>
                      <a:r>
                        <a:rPr lang="en-US" sz="3600" dirty="0" err="1"/>
                        <a:t>normals</a:t>
                      </a:r>
                      <a:r>
                        <a:rPr lang="en-US" sz="3600" dirty="0"/>
                        <a:t>.</a:t>
                      </a:r>
                    </a:p>
                    <a:p>
                      <a:pPr marL="742950" marR="0" lvl="0" indent="-74295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3600" b="1" dirty="0"/>
                        <a:t>Hybrid Annotation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 segmentation model is trained on a small labeled set, then refined through active learning (manual correction of uncertain areas) and semi-supervised learning (confident pseudo-labels).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2361"/>
                  </a:ext>
                </a:extLst>
              </a:tr>
              <a:tr h="3377379">
                <a:tc gridSpan="3">
                  <a:txBody>
                    <a:bodyPr/>
                    <a:lstStyle/>
                    <a:p>
                      <a:pPr marL="742950" indent="-742950">
                        <a:buAutoNum type="arabicPeriod" startAt="3"/>
                      </a:pPr>
                      <a:r>
                        <a:rPr lang="en-US" sz="3600" b="1" dirty="0"/>
                        <a:t>Back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Final 2D segmentation maps are projected back to 3D to </a:t>
                      </a:r>
                    </a:p>
                    <a:p>
                      <a:pPr marL="0" indent="736600">
                        <a:buNone/>
                      </a:pPr>
                      <a:r>
                        <a:rPr lang="en-US" sz="3600" dirty="0"/>
                        <a:t>generate labeled point clouds.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9312"/>
                  </a:ext>
                </a:extLst>
              </a:tr>
              <a:tr h="951012">
                <a:tc gridSpan="4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39376"/>
                  </a:ext>
                </a:extLst>
              </a:tr>
              <a:tr h="10256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Single-Channel Spherical Feature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Pseudo-RGB Spherical Map via Feature Stacking and PCA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Spherical Visualization of the 3D Scene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4924"/>
                  </a:ext>
                </a:extLst>
              </a:tr>
            </a:tbl>
          </a:graphicData>
        </a:graphic>
      </p:graphicFrame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443702E2-69E1-51A5-2DF2-F983FFFC42B4}"/>
              </a:ext>
            </a:extLst>
          </p:cNvPr>
          <p:cNvGrpSpPr/>
          <p:nvPr/>
        </p:nvGrpSpPr>
        <p:grpSpPr>
          <a:xfrm>
            <a:off x="12849564" y="17394434"/>
            <a:ext cx="4657845" cy="2448656"/>
            <a:chOff x="15285639" y="25421966"/>
            <a:chExt cx="4657845" cy="2448656"/>
          </a:xfrm>
        </p:grpSpPr>
        <p:pic>
          <p:nvPicPr>
            <p:cNvPr id="2059" name="Picture 2058" descr="A purple and yellow image&#10;&#10;AI-generated content may be incorrect.">
              <a:extLst>
                <a:ext uri="{FF2B5EF4-FFF2-40B4-BE49-F238E27FC236}">
                  <a16:creationId xmlns:a16="http://schemas.microsoft.com/office/drawing/2014/main" id="{D5AEFB79-54BA-1AE6-AD04-03168129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78941" y="25421966"/>
              <a:ext cx="3313827" cy="1242685"/>
            </a:xfrm>
            <a:prstGeom prst="rect">
              <a:avLst/>
            </a:prstGeom>
          </p:spPr>
        </p:pic>
        <p:pic>
          <p:nvPicPr>
            <p:cNvPr id="2062" name="Picture 2061">
              <a:extLst>
                <a:ext uri="{FF2B5EF4-FFF2-40B4-BE49-F238E27FC236}">
                  <a16:creationId xmlns:a16="http://schemas.microsoft.com/office/drawing/2014/main" id="{C331A8AF-40D8-F971-36D6-6703E05C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85639" y="25876218"/>
              <a:ext cx="3455526" cy="1085899"/>
            </a:xfrm>
            <a:prstGeom prst="rect">
              <a:avLst/>
            </a:prstGeom>
          </p:spPr>
        </p:pic>
        <p:pic>
          <p:nvPicPr>
            <p:cNvPr id="2061" name="Picture 2060" descr="A scale with a few objects in the background&#10;&#10;AI-generated content may be incorrect.">
              <a:extLst>
                <a:ext uri="{FF2B5EF4-FFF2-40B4-BE49-F238E27FC236}">
                  <a16:creationId xmlns:a16="http://schemas.microsoft.com/office/drawing/2014/main" id="{ED2F3279-BCC5-6A27-AEDB-EBD4256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9657" y="26173684"/>
              <a:ext cx="3313827" cy="1242685"/>
            </a:xfrm>
            <a:prstGeom prst="rect">
              <a:avLst/>
            </a:prstGeom>
          </p:spPr>
        </p:pic>
        <p:pic>
          <p:nvPicPr>
            <p:cNvPr id="2060" name="Picture 2059" descr="A close up of a plant&#10;&#10;AI-generated content may be incorrect.">
              <a:extLst>
                <a:ext uri="{FF2B5EF4-FFF2-40B4-BE49-F238E27FC236}">
                  <a16:creationId xmlns:a16="http://schemas.microsoft.com/office/drawing/2014/main" id="{2039B167-5626-8F30-58CB-2BE6BB5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20572" y="26627937"/>
              <a:ext cx="3313827" cy="1242685"/>
            </a:xfrm>
            <a:prstGeom prst="rect">
              <a:avLst/>
            </a:prstGeom>
          </p:spPr>
        </p:pic>
      </p:grpSp>
      <p:pic>
        <p:nvPicPr>
          <p:cNvPr id="2064" name="Picture 4">
            <a:extLst>
              <a:ext uri="{FF2B5EF4-FFF2-40B4-BE49-F238E27FC236}">
                <a16:creationId xmlns:a16="http://schemas.microsoft.com/office/drawing/2014/main" id="{5D5FE73A-8576-A7E3-C2DE-C7C98F19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819" y="17405336"/>
            <a:ext cx="6579926" cy="2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4D0FCB9-8703-DE49-936A-7CA6BDD34B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40155" y="15002300"/>
            <a:ext cx="4869645" cy="4835449"/>
          </a:xfrm>
          <a:prstGeom prst="rect">
            <a:avLst/>
          </a:prstGeom>
        </p:spPr>
      </p:pic>
      <p:graphicFrame>
        <p:nvGraphicFramePr>
          <p:cNvPr id="2071" name="Table 2070">
            <a:extLst>
              <a:ext uri="{FF2B5EF4-FFF2-40B4-BE49-F238E27FC236}">
                <a16:creationId xmlns:a16="http://schemas.microsoft.com/office/drawing/2014/main" id="{F4ABB12D-6C9D-838F-3FA7-CF7173ED7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65581"/>
              </p:ext>
            </p:extLst>
          </p:nvPr>
        </p:nvGraphicFramePr>
        <p:xfrm>
          <a:off x="12964997" y="21025950"/>
          <a:ext cx="16556312" cy="1193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8156">
                  <a:extLst>
                    <a:ext uri="{9D8B030D-6E8A-4147-A177-3AD203B41FA5}">
                      <a16:colId xmlns:a16="http://schemas.microsoft.com/office/drawing/2014/main" val="2739906075"/>
                    </a:ext>
                  </a:extLst>
                </a:gridCol>
                <a:gridCol w="8278156">
                  <a:extLst>
                    <a:ext uri="{9D8B030D-6E8A-4147-A177-3AD203B41FA5}">
                      <a16:colId xmlns:a16="http://schemas.microsoft.com/office/drawing/2014/main" val="3073405339"/>
                    </a:ext>
                  </a:extLst>
                </a:gridCol>
              </a:tblGrid>
              <a:tr h="737853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IV.   Forest Scene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V.   Individual Tree Isolation</a:t>
                      </a:r>
                      <a:endParaRPr lang="en-US" sz="4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4074"/>
                  </a:ext>
                </a:extLst>
              </a:tr>
              <a:tr h="4256787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99567"/>
                  </a:ext>
                </a:extLst>
              </a:tr>
              <a:tr h="771809">
                <a:tc gridSpan="2"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VI.    Tree Reconstruction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788836"/>
                  </a:ext>
                </a:extLst>
              </a:tr>
              <a:tr h="5922099">
                <a:tc gridSpan="2"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12576"/>
                  </a:ext>
                </a:extLst>
              </a:tr>
            </a:tbl>
          </a:graphicData>
        </a:graphic>
      </p:graphicFrame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91A9B9-8138-76E9-91FE-C8A07801F4D8}"/>
              </a:ext>
            </a:extLst>
          </p:cNvPr>
          <p:cNvGrpSpPr/>
          <p:nvPr/>
        </p:nvGrpSpPr>
        <p:grpSpPr>
          <a:xfrm>
            <a:off x="13214876" y="21837406"/>
            <a:ext cx="15952507" cy="10359625"/>
            <a:chOff x="3853436" y="3297313"/>
            <a:chExt cx="15952507" cy="10359625"/>
          </a:xfrm>
        </p:grpSpPr>
        <p:pic>
          <p:nvPicPr>
            <p:cNvPr id="2073" name="Picture 2072">
              <a:extLst>
                <a:ext uri="{FF2B5EF4-FFF2-40B4-BE49-F238E27FC236}">
                  <a16:creationId xmlns:a16="http://schemas.microsoft.com/office/drawing/2014/main" id="{2859740F-E6C7-933A-0543-3A0AF24A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53436" y="3297313"/>
              <a:ext cx="7679589" cy="4372496"/>
            </a:xfrm>
            <a:prstGeom prst="rect">
              <a:avLst/>
            </a:prstGeom>
          </p:spPr>
        </p:pic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2D5CB536-D9A9-8889-E4C3-481648D4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88524" y="3297313"/>
              <a:ext cx="7517419" cy="4316982"/>
            </a:xfrm>
            <a:prstGeom prst="rect">
              <a:avLst/>
            </a:prstGeom>
          </p:spPr>
        </p:pic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B3BEA88-DDE5-6B01-1A11-C3778552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75647" y="8425751"/>
              <a:ext cx="15812131" cy="5231187"/>
            </a:xfrm>
            <a:prstGeom prst="rect">
              <a:avLst/>
            </a:prstGeom>
          </p:spPr>
        </p:pic>
      </p:grpSp>
      <p:pic>
        <p:nvPicPr>
          <p:cNvPr id="2076" name="Picture 6">
            <a:extLst>
              <a:ext uri="{FF2B5EF4-FFF2-40B4-BE49-F238E27FC236}">
                <a16:creationId xmlns:a16="http://schemas.microsoft.com/office/drawing/2014/main" id="{69D2590F-D737-8D43-546D-45F8C2CC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362" y="5897928"/>
            <a:ext cx="16683178" cy="4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78" name="Table 2077">
            <a:extLst>
              <a:ext uri="{FF2B5EF4-FFF2-40B4-BE49-F238E27FC236}">
                <a16:creationId xmlns:a16="http://schemas.microsoft.com/office/drawing/2014/main" id="{F8C2D837-B3C2-D259-F65A-3C7FAB71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99236"/>
              </p:ext>
            </p:extLst>
          </p:nvPr>
        </p:nvGraphicFramePr>
        <p:xfrm>
          <a:off x="30390431" y="5353092"/>
          <a:ext cx="12452497" cy="16149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2769">
                  <a:extLst>
                    <a:ext uri="{9D8B030D-6E8A-4147-A177-3AD203B41FA5}">
                      <a16:colId xmlns:a16="http://schemas.microsoft.com/office/drawing/2014/main" val="1846583019"/>
                    </a:ext>
                  </a:extLst>
                </a:gridCol>
                <a:gridCol w="6099728">
                  <a:extLst>
                    <a:ext uri="{9D8B030D-6E8A-4147-A177-3AD203B41FA5}">
                      <a16:colId xmlns:a16="http://schemas.microsoft.com/office/drawing/2014/main" val="2919860918"/>
                    </a:ext>
                  </a:extLst>
                </a:gridCol>
              </a:tblGrid>
              <a:tr h="64649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639"/>
                  </a:ext>
                </a:extLst>
              </a:tr>
              <a:tr h="1917457">
                <a:tc>
                  <a:txBody>
                    <a:bodyPr/>
                    <a:lstStyle/>
                    <a:p>
                      <a:pPr algn="ctr" rtl="0"/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2D Segmentation (Unet++)</a:t>
                      </a:r>
                    </a:p>
                    <a:p>
                      <a:pPr algn="ctr" rtl="0"/>
                      <a:r>
                        <a:rPr lang="it-IT" sz="3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Metrics: oAcc = 0.874, mAcc = 0.749, mIoU = 0.610.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3D Segmentation (PointNet++)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Metrics</a:t>
                      </a:r>
                      <a:r>
                        <a:rPr lang="en-US" sz="3600" b="1" dirty="0"/>
                        <a:t>: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oAcc</a:t>
                      </a:r>
                      <a:r>
                        <a:rPr lang="en-US" sz="3600" dirty="0"/>
                        <a:t> = 0.935, </a:t>
                      </a:r>
                      <a:r>
                        <a:rPr lang="en-US" sz="3600" dirty="0" err="1"/>
                        <a:t>mAcc</a:t>
                      </a:r>
                      <a:r>
                        <a:rPr lang="en-US" sz="3600" dirty="0"/>
                        <a:t> = 0.906, </a:t>
                      </a:r>
                      <a:r>
                        <a:rPr lang="en-US" sz="3600" dirty="0" err="1"/>
                        <a:t>mIoU</a:t>
                      </a:r>
                      <a:r>
                        <a:rPr lang="en-US" sz="3600" dirty="0"/>
                        <a:t> = 0.834.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03258"/>
                  </a:ext>
                </a:extLst>
              </a:tr>
              <a:tr h="7767632">
                <a:tc>
                  <a:txBody>
                    <a:bodyPr/>
                    <a:lstStyle/>
                    <a:p>
                      <a:pPr marL="0" indent="0" algn="l" rtl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3600" b="1" dirty="0"/>
                        <a:t>✅ Highlights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Efficient Annotation Pipeline</a:t>
                      </a:r>
                      <a:r>
                        <a:rPr lang="en-US" sz="3600" dirty="0"/>
                        <a:t>: Faster, high-quality 3D labeling using spherical projection + 2D deep learning models.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Strong 2D Segmentation</a:t>
                      </a:r>
                      <a:r>
                        <a:rPr lang="en-US" sz="3600" dirty="0"/>
                        <a:t>: ~90% accuracy, with good cross-scene generalization.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Robust 3D Segmentation</a:t>
                      </a:r>
                      <a:r>
                        <a:rPr lang="en-US" sz="3600" dirty="0"/>
                        <a:t>: </a:t>
                      </a:r>
                      <a:r>
                        <a:rPr lang="en-US" sz="3600" dirty="0" err="1"/>
                        <a:t>PointNet</a:t>
                      </a:r>
                      <a:r>
                        <a:rPr lang="en-US" sz="3600" dirty="0"/>
                        <a:t>++ reached 92–96% accuracy, though fine structures (e.g., roots, small objects) remain challenging.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3600" dirty="0"/>
                        <a:t>🔍 </a:t>
                      </a:r>
                      <a:r>
                        <a:rPr lang="en-US" sz="3600" b="1" dirty="0"/>
                        <a:t>Future work</a:t>
                      </a:r>
                      <a:endParaRPr lang="en-US" sz="3600" dirty="0"/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0" dirty="0"/>
                        <a:t>Incorporate richer features for 3D Seg-model training.</a:t>
                      </a:r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Improve tree isolation and tree reconstruction.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313686"/>
                  </a:ext>
                </a:extLst>
              </a:tr>
            </a:tbl>
          </a:graphicData>
        </a:graphic>
      </p:graphicFrame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D85B1360-2273-B316-5D35-13C90C92C5E1}"/>
              </a:ext>
            </a:extLst>
          </p:cNvPr>
          <p:cNvGrpSpPr/>
          <p:nvPr/>
        </p:nvGrpSpPr>
        <p:grpSpPr>
          <a:xfrm>
            <a:off x="30126331" y="5485632"/>
            <a:ext cx="6467180" cy="6139517"/>
            <a:chOff x="30126331" y="5275704"/>
            <a:chExt cx="6467180" cy="6139517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63A0D89C-315B-D4DC-2A75-C24BF3DDD0C6}"/>
                </a:ext>
              </a:extLst>
            </p:cNvPr>
            <p:cNvGrpSpPr/>
            <p:nvPr/>
          </p:nvGrpSpPr>
          <p:grpSpPr>
            <a:xfrm>
              <a:off x="31377502" y="5275704"/>
              <a:ext cx="5216009" cy="6139517"/>
              <a:chOff x="31242354" y="5266378"/>
              <a:chExt cx="5216009" cy="6139517"/>
            </a:xfrm>
          </p:grpSpPr>
          <p:pic>
            <p:nvPicPr>
              <p:cNvPr id="2079" name="Picture 8">
                <a:extLst>
                  <a:ext uri="{FF2B5EF4-FFF2-40B4-BE49-F238E27FC236}">
                    <a16:creationId xmlns:a16="http://schemas.microsoft.com/office/drawing/2014/main" id="{B5669DFC-F6B4-2113-1AFC-82E9D9ABC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4" y="5266378"/>
                <a:ext cx="5216009" cy="2016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10">
                <a:extLst>
                  <a:ext uri="{FF2B5EF4-FFF2-40B4-BE49-F238E27FC236}">
                    <a16:creationId xmlns:a16="http://schemas.microsoft.com/office/drawing/2014/main" id="{4E8B6480-86B4-8E06-80E4-8D6A4FAB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5" y="7369764"/>
                <a:ext cx="5216006" cy="20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1" name="Picture 12">
                <a:extLst>
                  <a:ext uri="{FF2B5EF4-FFF2-40B4-BE49-F238E27FC236}">
                    <a16:creationId xmlns:a16="http://schemas.microsoft.com/office/drawing/2014/main" id="{AFA58D7D-D92B-3768-7049-34BA517CD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8951" y="9473149"/>
                <a:ext cx="5162815" cy="1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475C7B8-D069-57A9-0B74-DA2D089EFF2A}"/>
                </a:ext>
              </a:extLst>
            </p:cNvPr>
            <p:cNvSpPr txBox="1"/>
            <p:nvPr/>
          </p:nvSpPr>
          <p:spPr>
            <a:xfrm>
              <a:off x="30149291" y="5485632"/>
              <a:ext cx="1348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Pseudo-RGB map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383FE45-9D83-6021-1AFB-DFE6442187F1}"/>
                </a:ext>
              </a:extLst>
            </p:cNvPr>
            <p:cNvSpPr txBox="1"/>
            <p:nvPr/>
          </p:nvSpPr>
          <p:spPr>
            <a:xfrm>
              <a:off x="30126331" y="8085541"/>
              <a:ext cx="1348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C78E5682-DCB3-C4B9-45C5-66209CB3E7EE}"/>
                </a:ext>
              </a:extLst>
            </p:cNvPr>
            <p:cNvSpPr txBox="1"/>
            <p:nvPr/>
          </p:nvSpPr>
          <p:spPr>
            <a:xfrm>
              <a:off x="30126331" y="9989719"/>
              <a:ext cx="1312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Pred</a:t>
              </a:r>
            </a:p>
            <a:p>
              <a:r>
                <a:rPr lang="en-US" dirty="0"/>
                <a:t>Mask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0C587AF0-2820-9133-E3FF-E97B1BA839AE}"/>
              </a:ext>
            </a:extLst>
          </p:cNvPr>
          <p:cNvGrpSpPr/>
          <p:nvPr/>
        </p:nvGrpSpPr>
        <p:grpSpPr>
          <a:xfrm>
            <a:off x="36793444" y="5926392"/>
            <a:ext cx="6125874" cy="5344721"/>
            <a:chOff x="36738433" y="5288486"/>
            <a:chExt cx="6125874" cy="5344721"/>
          </a:xfrm>
        </p:grpSpPr>
        <p:pic>
          <p:nvPicPr>
            <p:cNvPr id="2082" name="Picture 14">
              <a:extLst>
                <a:ext uri="{FF2B5EF4-FFF2-40B4-BE49-F238E27FC236}">
                  <a16:creationId xmlns:a16="http://schemas.microsoft.com/office/drawing/2014/main" id="{DE049DE4-4D03-5A91-6919-36052D08D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8433" y="5288486"/>
              <a:ext cx="6125874" cy="5344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217C667F-7CCA-83EC-8773-D6B0CABD318C}"/>
                </a:ext>
              </a:extLst>
            </p:cNvPr>
            <p:cNvSpPr txBox="1"/>
            <p:nvPr/>
          </p:nvSpPr>
          <p:spPr>
            <a:xfrm>
              <a:off x="37259150" y="5288486"/>
              <a:ext cx="4672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Confusion matrix on </a:t>
              </a:r>
              <a:r>
                <a:rPr lang="fr-FR" sz="2400" dirty="0" err="1"/>
                <a:t>sample</a:t>
              </a:r>
              <a:r>
                <a:rPr lang="fr-FR" sz="2400" dirty="0"/>
                <a:t> </a:t>
              </a:r>
              <a:r>
                <a:rPr lang="fr-FR" sz="2400" dirty="0" err="1"/>
                <a:t>dataset</a:t>
              </a:r>
              <a:endParaRPr lang="en-US" sz="2400" dirty="0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7EF086C-9B73-59D6-B1E7-C606D7EC616D}"/>
              </a:ext>
            </a:extLst>
          </p:cNvPr>
          <p:cNvSpPr/>
          <p:nvPr/>
        </p:nvSpPr>
        <p:spPr>
          <a:xfrm>
            <a:off x="30250618" y="21889874"/>
            <a:ext cx="12632592" cy="10464008"/>
          </a:xfrm>
          <a:prstGeom prst="rect">
            <a:avLst/>
          </a:prstGeom>
          <a:solidFill>
            <a:srgbClr val="FFF2CC">
              <a:alpha val="52157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Georgia" panose="02040502050405020303" pitchFamily="18" charset="0"/>
              </a:rPr>
              <a:t>A Glimpse Through the Laser’s Eye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Imagine walking through a forest deep,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roots entwine and branches sweep.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Not just a picture, not just a glance,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But a world preserved in a digital dance.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With LiDAR’s gaze, the trees stand tall,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Their forms captured, trunk and all.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 rustling leaves, no shifting light,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Yet their silent shapes still hold the sight.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Step in, reach out, and feel the space,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science and nature meet face to face.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glimpse of forests, mapped and true—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story of the wild, revealed to you.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qr code with a colorful globe&#10;&#10;AI-generated content may be incorrect.">
            <a:extLst>
              <a:ext uri="{FF2B5EF4-FFF2-40B4-BE49-F238E27FC236}">
                <a16:creationId xmlns:a16="http://schemas.microsoft.com/office/drawing/2014/main" id="{77FF47E1-29B2-8CDC-414B-42938BAA3FD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589523" y="16784460"/>
            <a:ext cx="4522796" cy="5208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BD97-7C7F-F31A-DC1B-B456130FA2D0}"/>
              </a:ext>
            </a:extLst>
          </p:cNvPr>
          <p:cNvSpPr txBox="1"/>
          <p:nvPr/>
        </p:nvSpPr>
        <p:spPr>
          <a:xfrm>
            <a:off x="37867120" y="20388216"/>
            <a:ext cx="4815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ahnschrift" panose="020B0502040204020203" pitchFamily="34" charset="0"/>
                <a:cs typeface="Segoe UI" panose="020B0502040204020203" pitchFamily="34" charset="0"/>
              </a:rPr>
              <a:t>Explore Our Projects </a:t>
            </a:r>
          </a:p>
          <a:p>
            <a:pPr algn="ctr"/>
            <a:r>
              <a:rPr lang="en-US" sz="3600" dirty="0">
                <a:latin typeface="Bahnschrift" panose="020B0502040204020203" pitchFamily="34" charset="0"/>
                <a:cs typeface="Segoe UI" panose="020B0502040204020203" pitchFamily="34" charset="0"/>
              </a:rPr>
              <a:t>Scan &amp; Connect!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A5AC-697C-16B6-944E-504336D193B6}"/>
              </a:ext>
            </a:extLst>
          </p:cNvPr>
          <p:cNvSpPr txBox="1"/>
          <p:nvPr/>
        </p:nvSpPr>
        <p:spPr>
          <a:xfrm>
            <a:off x="1167368" y="5446512"/>
            <a:ext cx="1085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tx1"/>
                </a:solidFill>
              </a:rPr>
              <a:t>Forests are full of complex structures that shape biodiversity and ecosystem health. Using terrestrial LiDAR, we capture detailed 3D scans of two distinct environments: the temperate woodlands of Harvard Forest and the tangled mangrove forest of Palau. These 3D point clouds reveal patterns in vegetation that support research in ecology, conservation, and environmental monitoring.</a:t>
            </a: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47127</TotalTime>
  <Words>627</Words>
  <Application>Microsoft Office PowerPoint</Application>
  <PresentationFormat>Custom</PresentationFormat>
  <Paragraphs>106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Google Sans</vt:lpstr>
      <vt:lpstr>Arial</vt:lpstr>
      <vt:lpstr>Bahnschrift</vt:lpstr>
      <vt:lpstr>Calibri</vt:lpstr>
      <vt:lpstr>Calibri Light</vt:lpstr>
      <vt:lpstr>Georgia</vt:lpstr>
      <vt:lpstr>Helvetica</vt:lpstr>
      <vt:lpstr>Times New Roman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111</cp:revision>
  <cp:lastPrinted>2021-12-01T19:46:30Z</cp:lastPrinted>
  <dcterms:created xsi:type="dcterms:W3CDTF">2021-11-22T13:12:01Z</dcterms:created>
  <dcterms:modified xsi:type="dcterms:W3CDTF">2025-04-17T01:00:29Z</dcterms:modified>
</cp:coreProperties>
</file>